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1" r:id="rId4"/>
    <p:sldId id="259" r:id="rId5"/>
    <p:sldId id="262" r:id="rId6"/>
    <p:sldId id="260" r:id="rId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88AC8"/>
    <a:srgbClr val="9999FF"/>
    <a:srgbClr val="6666FF"/>
    <a:srgbClr val="CCCCFF"/>
    <a:srgbClr val="E0A838"/>
    <a:srgbClr val="4472C4"/>
    <a:srgbClr val="9446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214" autoAdjust="0"/>
    <p:restoredTop sz="90408" autoAdjust="0"/>
  </p:normalViewPr>
  <p:slideViewPr>
    <p:cSldViewPr snapToGrid="0">
      <p:cViewPr varScale="1">
        <p:scale>
          <a:sx n="99" d="100"/>
          <a:sy n="99" d="100"/>
        </p:scale>
        <p:origin x="33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10.png>
</file>

<file path=ppt/media/image11.jpg>
</file>

<file path=ppt/media/image12.jpg>
</file>

<file path=ppt/media/image13.jp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2269829-A296-E4CF-ED30-C5731BF1F2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16A9798-2267-D710-4BD2-AF89C9EA31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BAA1708-9060-B529-F60B-038F3FEB4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D1AD0-267B-496C-A9C5-3BBBA89EE2CC}" type="datetimeFigureOut">
              <a:rPr lang="ru-RU" smtClean="0"/>
              <a:t>20.01.2024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D332F99-1018-F736-3C3E-142354AB5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E8A0390-0591-8139-FEEF-883E9E143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311F3-13D4-4725-9528-0F8E520873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95421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CC7E73-FBDB-4393-75C0-53AB5AD23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9FF6F0A-C029-1586-8A1C-4B62FA42F6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140D637-82A5-F491-FE05-39A52A361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D1AD0-267B-496C-A9C5-3BBBA89EE2CC}" type="datetimeFigureOut">
              <a:rPr lang="ru-RU" smtClean="0"/>
              <a:t>20.01.2024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D6FF2D4-BCF5-CA1F-35FA-0A30BEA5D0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AE91B4C-3CEE-E30F-7B70-875F82217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311F3-13D4-4725-9528-0F8E520873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55003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0ABD1C2A-E13A-274C-6902-F75DFF75857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3C71DD5-2E17-BF09-1266-E29A03B1F3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E73402E-4512-1B6E-CC7C-7F7595255E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D1AD0-267B-496C-A9C5-3BBBA89EE2CC}" type="datetimeFigureOut">
              <a:rPr lang="ru-RU" smtClean="0"/>
              <a:t>20.01.2024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B2C4E24-2E60-9C0C-4E83-04E7158296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6D1CAFB-BB3D-FD8B-36CC-51ED3895F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311F3-13D4-4725-9528-0F8E520873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98923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16C93B-82FB-5378-FB79-61C41C260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74504A8-184B-803B-88B0-7D236A5EDE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77808C6-9BE5-D384-BF7E-B18470480E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D1AD0-267B-496C-A9C5-3BBBA89EE2CC}" type="datetimeFigureOut">
              <a:rPr lang="ru-RU" smtClean="0"/>
              <a:t>20.01.2024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1EA40EE-73D4-A95B-69B2-8F22D93639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3D3346C-8706-CBE8-82CB-8E07753A6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311F3-13D4-4725-9528-0F8E520873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02417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6EEC68-F658-D78E-6DD5-06EF694DE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D21601E-5FD5-B211-414B-E5C9D9F93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A25CC5E-5369-8010-AD90-DB713855CA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D1AD0-267B-496C-A9C5-3BBBA89EE2CC}" type="datetimeFigureOut">
              <a:rPr lang="ru-RU" smtClean="0"/>
              <a:t>20.01.2024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8BAC784-5557-FA55-A575-52FE456A84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D1466C0-635B-50C5-953E-B957D71F7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311F3-13D4-4725-9528-0F8E520873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87493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9187C3-16DE-3480-95E0-8ECB1942A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420A334-C2A3-6AEB-3E70-AA8D221297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B8EDDB4-7E67-D871-0717-499E0FA145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B648DCC-6FF1-B1E8-5D7B-B1411946A4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D1AD0-267B-496C-A9C5-3BBBA89EE2CC}" type="datetimeFigureOut">
              <a:rPr lang="ru-RU" smtClean="0"/>
              <a:t>20.01.2024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2DE0138-388B-27F3-2D67-C9545C7CA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256DED4-D1D8-B429-E647-C81DEB18D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311F3-13D4-4725-9528-0F8E520873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91265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2723CFC-0FA0-9D2A-5149-C7BF6C9E60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B60348C-556B-7196-C4F2-67CE20E5F4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A6A123A-03BC-3DB5-866A-D1A0625A36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F3988EA-7BF0-6919-E916-EAB462FFEE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FD9A2054-78E3-5625-4793-81A1F45336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0AF9D07E-AAD1-7C7F-7958-70BF7018F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D1AD0-267B-496C-A9C5-3BBBA89EE2CC}" type="datetimeFigureOut">
              <a:rPr lang="ru-RU" smtClean="0"/>
              <a:t>20.01.2024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12579DB4-EEFF-7E2B-D7C5-A1BECA60CE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CB6B277D-DB69-99F3-0271-F94C24811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311F3-13D4-4725-9528-0F8E520873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98744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3E59B49-75D6-EFB6-B312-170EE673F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BDC08056-D166-0F5F-E63A-213925736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D1AD0-267B-496C-A9C5-3BBBA89EE2CC}" type="datetimeFigureOut">
              <a:rPr lang="ru-RU" smtClean="0"/>
              <a:t>20.01.2024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C120058-4AB2-CE6C-DED2-47C5A3239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F3DAE3F-14E5-3775-4C40-2AE211155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311F3-13D4-4725-9528-0F8E520873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99324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A2804535-2FE1-B117-5E67-CF88C793EA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D1AD0-267B-496C-A9C5-3BBBA89EE2CC}" type="datetimeFigureOut">
              <a:rPr lang="ru-RU" smtClean="0"/>
              <a:t>20.01.2024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334B74C8-C902-BFFA-3811-D64D4214E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9B0F7B4-F40F-CD2D-3096-DAE1F4A7E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311F3-13D4-4725-9528-0F8E520873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08785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BB3D28-D736-4399-3CC8-3AD2BE2D7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913B423-4283-C751-C9CD-06D78762E5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7B674B2-79CF-893B-FCA5-133D940E50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E6A54A2-47F2-03D7-AB6E-59A15C2BE1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D1AD0-267B-496C-A9C5-3BBBA89EE2CC}" type="datetimeFigureOut">
              <a:rPr lang="ru-RU" smtClean="0"/>
              <a:t>20.01.2024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3BB8C4F-9EA1-21B3-5A32-6B8A96BE7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8D5A714-A344-DA80-A345-35B639F65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311F3-13D4-4725-9528-0F8E520873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057244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581AB00-76B7-FCB5-FF40-95BB4B5F98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4C190937-9CB1-900F-FBD0-72D0C9EF082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D3CCB0B-C524-7EFE-507B-B554BD449B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FB41DBE-BD4F-ED13-33E0-4D5760A26F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D1AD0-267B-496C-A9C5-3BBBA89EE2CC}" type="datetimeFigureOut">
              <a:rPr lang="ru-RU" smtClean="0"/>
              <a:t>20.01.2024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2E9A265-C10B-D3C1-C9E4-0D8A44DA87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DE6E9A4-14CF-4295-A041-B39E1ECBA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311F3-13D4-4725-9528-0F8E520873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6438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EE01BCF-AE40-D353-3FF7-A421CCCF99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C5B6635-EE7B-48C0-4E29-3755BCDD25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E80D08F-A256-66DB-C28A-C5FE245795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DD1AD0-267B-496C-A9C5-3BBBA89EE2CC}" type="datetimeFigureOut">
              <a:rPr lang="ru-RU" smtClean="0"/>
              <a:t>20.01.2024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B7E083A-276F-D5F1-D37C-9AFEE86DB1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DA4F8C0-873E-1B05-005C-35EEB50F9C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9311F3-13D4-4725-9528-0F8E520873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04800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jpg"/><Relationship Id="rId7" Type="http://schemas.openxmlformats.org/officeDocument/2006/relationships/image" Target="../media/image16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jpeg"/><Relationship Id="rId4" Type="http://schemas.openxmlformats.org/officeDocument/2006/relationships/image" Target="../media/image13.jpg"/><Relationship Id="rId9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roxy.geekclass.ru/service/hvtrs8%2F-oxol.pu-t-0n9IRhw" TargetMode="External"/><Relationship Id="rId2" Type="http://schemas.openxmlformats.org/officeDocument/2006/relationships/hyperlink" Target="https://proxy.geekclass.ru/service/hvtrs8%2F-oxol.pu-t-q%60ZT1uk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proxy.geekclass.ru/service/hvtrs8%2F-ycnfez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Белые абстрактные плавающие геометрические фигуры">
            <a:extLst>
              <a:ext uri="{FF2B5EF4-FFF2-40B4-BE49-F238E27FC236}">
                <a16:creationId xmlns:a16="http://schemas.microsoft.com/office/drawing/2014/main" id="{62E97392-F66A-25C9-B340-002F93B0218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3987"/>
          <a:stretch/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6D5CD93B-7701-17F6-649F-7E14B7572AB0}"/>
              </a:ext>
            </a:extLst>
          </p:cNvPr>
          <p:cNvSpPr/>
          <p:nvPr/>
        </p:nvSpPr>
        <p:spPr>
          <a:xfrm>
            <a:off x="3544269" y="145277"/>
            <a:ext cx="5103461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·</a:t>
            </a:r>
            <a:r>
              <a:rPr lang="ru-RU" sz="28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Стереокрафт</a:t>
            </a:r>
            <a:r>
              <a:rPr lang="ru-RU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·</a:t>
            </a: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7500312C-94C1-2C6D-4CE2-B8AE60B4F01E}"/>
              </a:ext>
            </a:extLst>
          </p:cNvPr>
          <p:cNvSpPr/>
          <p:nvPr/>
        </p:nvSpPr>
        <p:spPr>
          <a:xfrm>
            <a:off x="712960" y="2967335"/>
            <a:ext cx="1076608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perspectiveAbove"/>
              <a:lightRig rig="threePt" dir="t"/>
            </a:scene3d>
          </a:bodyPr>
          <a:lstStyle/>
          <a:p>
            <a:pPr algn="ctr"/>
            <a:r>
              <a:rPr lang="ru-RU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Модель тетраэдра</a:t>
            </a:r>
          </a:p>
        </p:txBody>
      </p:sp>
    </p:spTree>
    <p:extLst>
      <p:ext uri="{BB962C8B-B14F-4D97-AF65-F5344CB8AC3E}">
        <p14:creationId xmlns:p14="http://schemas.microsoft.com/office/powerpoint/2010/main" val="17768679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: скругленные углы 2">
            <a:extLst>
              <a:ext uri="{FF2B5EF4-FFF2-40B4-BE49-F238E27FC236}">
                <a16:creationId xmlns:a16="http://schemas.microsoft.com/office/drawing/2014/main" id="{A13663A3-13AA-33D0-7D7C-47F80B5438FD}"/>
              </a:ext>
            </a:extLst>
          </p:cNvPr>
          <p:cNvSpPr/>
          <p:nvPr/>
        </p:nvSpPr>
        <p:spPr>
          <a:xfrm>
            <a:off x="429020" y="1657161"/>
            <a:ext cx="7278986" cy="1296059"/>
          </a:xfrm>
          <a:prstGeom prst="roundRect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FFEA50A7-5F38-88F8-B012-45DB4D0BC303}"/>
              </a:ext>
            </a:extLst>
          </p:cNvPr>
          <p:cNvSpPr/>
          <p:nvPr/>
        </p:nvSpPr>
        <p:spPr>
          <a:xfrm>
            <a:off x="4165600" y="4020378"/>
            <a:ext cx="7430723" cy="1997135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7843BB5A-576B-F5BA-3607-CF1582D50DE2}"/>
              </a:ext>
            </a:extLst>
          </p:cNvPr>
          <p:cNvSpPr/>
          <p:nvPr/>
        </p:nvSpPr>
        <p:spPr>
          <a:xfrm>
            <a:off x="2655135" y="163304"/>
            <a:ext cx="615745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4400" b="0" i="0" dirty="0">
                <a:solidFill>
                  <a:srgbClr val="000000"/>
                </a:solidFill>
                <a:effectLst/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· Проблема·</a:t>
            </a:r>
            <a:r>
              <a:rPr lang="ru-RU" sz="5400" b="0" i="0" dirty="0">
                <a:solidFill>
                  <a:srgbClr val="000000"/>
                </a:solidFill>
                <a:effectLst/>
                <a:latin typeface="Roboto" panose="020F0502020204030204" pitchFamily="2" charset="0"/>
              </a:rPr>
              <a:t> </a:t>
            </a:r>
            <a:endParaRPr lang="ru-RU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EA2479BA-1D3C-6C48-B350-D3E6BF4BF2D0}"/>
              </a:ext>
            </a:extLst>
          </p:cNvPr>
          <p:cNvSpPr/>
          <p:nvPr/>
        </p:nvSpPr>
        <p:spPr>
          <a:xfrm>
            <a:off x="582623" y="1827124"/>
            <a:ext cx="6971780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ru-RU" sz="2000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Для многих учащихся сложно переключиться на </a:t>
            </a:r>
            <a:br>
              <a:rPr lang="ru-RU" sz="2000" dirty="0"/>
            </a:br>
            <a:r>
              <a:rPr lang="ru-RU" sz="2000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объёмные фигуры, так как увидеть их в пространстве, а </a:t>
            </a:r>
            <a:br>
              <a:rPr lang="ru-RU" sz="2000" dirty="0"/>
            </a:br>
            <a:r>
              <a:rPr lang="ru-RU" sz="2000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не на плоскости тяжело.</a:t>
            </a:r>
            <a:endParaRPr lang="ru-RU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0" name="Рисунок 9" descr="Изображение выглядит как человек, Человеческое лицо, одежда, в помещении&#10;&#10;Автоматически созданное описание">
            <a:extLst>
              <a:ext uri="{FF2B5EF4-FFF2-40B4-BE49-F238E27FC236}">
                <a16:creationId xmlns:a16="http://schemas.microsoft.com/office/drawing/2014/main" id="{8323EF88-F29A-3B1B-5399-029B53C463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2268" y="1012532"/>
            <a:ext cx="3387109" cy="2700655"/>
          </a:xfrm>
          <a:prstGeom prst="roundRect">
            <a:avLst/>
          </a:prstGeom>
        </p:spPr>
      </p:pic>
      <p:pic>
        <p:nvPicPr>
          <p:cNvPr id="12" name="Рисунок 11" descr="Изображение выглядит как черный, черно-белый, зарисовка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6E0B17D4-9946-39EF-9C6C-C26C5A6BB9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6080" y="4558117"/>
            <a:ext cx="3333425" cy="2785191"/>
          </a:xfrm>
          <a:prstGeom prst="rect">
            <a:avLst/>
          </a:prstGeom>
        </p:spPr>
      </p:pic>
      <p:pic>
        <p:nvPicPr>
          <p:cNvPr id="16" name="Рисунок 15" descr="Изображение выглядит как линия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93041B8D-BE1B-64F0-786C-80AEF96B520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949" r="34300" b="9274"/>
          <a:stretch/>
        </p:blipFill>
        <p:spPr>
          <a:xfrm flipH="1">
            <a:off x="3503" y="2029926"/>
            <a:ext cx="1755056" cy="1513840"/>
          </a:xfrm>
          <a:prstGeom prst="rect">
            <a:avLst/>
          </a:prstGeom>
        </p:spPr>
      </p:pic>
      <p:pic>
        <p:nvPicPr>
          <p:cNvPr id="22" name="Рисунок 21" descr="Изображение выглядит как круг, снимок экрана, Графика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C440FCE1-7AB5-DE0C-0670-B89D152CE4F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2655135" y="4233587"/>
            <a:ext cx="2288043" cy="2192518"/>
          </a:xfrm>
          <a:prstGeom prst="rect">
            <a:avLst/>
          </a:prstGeom>
        </p:spPr>
      </p:pic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386DC765-97E4-80D1-D524-A1AFC9A27AC4}"/>
              </a:ext>
            </a:extLst>
          </p:cNvPr>
          <p:cNvSpPr/>
          <p:nvPr/>
        </p:nvSpPr>
        <p:spPr>
          <a:xfrm>
            <a:off x="4549200" y="4233587"/>
            <a:ext cx="7047122" cy="163121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ru-RU" sz="2000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Из-за трудности переключения </a:t>
            </a:r>
            <a:br>
              <a:rPr lang="ru-RU" sz="2000" dirty="0"/>
            </a:br>
            <a:r>
              <a:rPr lang="ru-RU" sz="2000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возникают проблемы не понимая стереометрии. Мы на </a:t>
            </a:r>
            <a:br>
              <a:rPr lang="ru-RU" sz="2000" dirty="0"/>
            </a:br>
            <a:r>
              <a:rPr lang="ru-RU" sz="2000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личном опыте столкнулись с этой проблемой, так как </a:t>
            </a:r>
            <a:br>
              <a:rPr lang="ru-RU" sz="2000" dirty="0"/>
            </a:br>
            <a:r>
              <a:rPr lang="ru-RU" sz="2000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из-за непонимания одной темы возникает проблема с </a:t>
            </a:r>
            <a:br>
              <a:rPr lang="ru-RU" sz="2000" dirty="0"/>
            </a:br>
            <a:r>
              <a:rPr lang="ru-RU" sz="2000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пониманием других.</a:t>
            </a:r>
            <a:endParaRPr lang="ru-RU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769438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44A91301-1820-4E83-E6F4-18A1EA84B8CF}"/>
              </a:ext>
            </a:extLst>
          </p:cNvPr>
          <p:cNvSpPr/>
          <p:nvPr/>
        </p:nvSpPr>
        <p:spPr>
          <a:xfrm>
            <a:off x="3119071" y="183495"/>
            <a:ext cx="5262979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4400" b="0" i="0" dirty="0">
                <a:solidFill>
                  <a:srgbClr val="000000"/>
                </a:solidFill>
                <a:effectLst/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·Решение·</a:t>
            </a:r>
            <a:endParaRPr lang="ru-RU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dobe Fangsong Std R" panose="02020400000000000000" pitchFamily="18" charset="-128"/>
              <a:ea typeface="Adobe Fangsong Std R" panose="02020400000000000000" pitchFamily="18" charset="-128"/>
            </a:endParaRPr>
          </a:p>
        </p:txBody>
      </p:sp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D99F1187-9C7E-557C-FE23-48BF126D5301}"/>
              </a:ext>
            </a:extLst>
          </p:cNvPr>
          <p:cNvSpPr/>
          <p:nvPr/>
        </p:nvSpPr>
        <p:spPr>
          <a:xfrm>
            <a:off x="230835" y="2964464"/>
            <a:ext cx="7653861" cy="2867602"/>
          </a:xfrm>
          <a:prstGeom prst="round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Овал 4">
            <a:extLst>
              <a:ext uri="{FF2B5EF4-FFF2-40B4-BE49-F238E27FC236}">
                <a16:creationId xmlns:a16="http://schemas.microsoft.com/office/drawing/2014/main" id="{B4175A20-CCB5-4433-D6F9-BB4F64A93F2E}"/>
              </a:ext>
            </a:extLst>
          </p:cNvPr>
          <p:cNvSpPr/>
          <p:nvPr/>
        </p:nvSpPr>
        <p:spPr>
          <a:xfrm>
            <a:off x="230835" y="1437640"/>
            <a:ext cx="5262979" cy="1747520"/>
          </a:xfrm>
          <a:prstGeom prst="ellipse">
            <a:avLst/>
          </a:prstGeom>
          <a:solidFill>
            <a:srgbClr val="CCCCFF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A9B762EE-1C79-0A90-874B-99BC7ACB6170}"/>
              </a:ext>
            </a:extLst>
          </p:cNvPr>
          <p:cNvSpPr/>
          <p:nvPr/>
        </p:nvSpPr>
        <p:spPr>
          <a:xfrm>
            <a:off x="563831" y="1957457"/>
            <a:ext cx="468429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ru-RU" sz="2000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Металлическая модель тетраэдра, с </a:t>
            </a:r>
            <a:br>
              <a:rPr lang="ru-RU" sz="2000" dirty="0"/>
            </a:br>
            <a:r>
              <a:rPr lang="ru-RU" sz="2000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регулируемый углами. </a:t>
            </a:r>
            <a:endParaRPr lang="ru-RU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Прямоугольник: скругленные углы 8">
            <a:extLst>
              <a:ext uri="{FF2B5EF4-FFF2-40B4-BE49-F238E27FC236}">
                <a16:creationId xmlns:a16="http://schemas.microsoft.com/office/drawing/2014/main" id="{9904A39F-AE27-D65F-4B7D-103326B8E263}"/>
              </a:ext>
            </a:extLst>
          </p:cNvPr>
          <p:cNvSpPr/>
          <p:nvPr/>
        </p:nvSpPr>
        <p:spPr>
          <a:xfrm>
            <a:off x="8382050" y="2636520"/>
            <a:ext cx="3637280" cy="4053840"/>
          </a:xfrm>
          <a:prstGeom prst="roundRect">
            <a:avLst/>
          </a:prstGeom>
          <a:solidFill>
            <a:srgbClr val="C88AC8"/>
          </a:solidFill>
          <a:ln>
            <a:solidFill>
              <a:srgbClr val="C88AC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" name="Рисунок 9" descr="Изображение выглядит как штатив, стена, в помещении, фиолетовый&#10;&#10;Автоматически созданное описание">
            <a:extLst>
              <a:ext uri="{FF2B5EF4-FFF2-40B4-BE49-F238E27FC236}">
                <a16:creationId xmlns:a16="http://schemas.microsoft.com/office/drawing/2014/main" id="{F320C442-8ED1-58F6-1CCE-515D1EEF35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50" y="2357120"/>
            <a:ext cx="3432036" cy="4053840"/>
          </a:xfrm>
          <a:prstGeom prst="flowChartAlternateProcess">
            <a:avLst/>
          </a:prstGeom>
        </p:spPr>
      </p:pic>
      <p:pic>
        <p:nvPicPr>
          <p:cNvPr id="14" name="Рисунок 13" descr="Изображение выглядит как снимок экрана, круг, Графика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D330F3D3-2583-D521-7F97-C472C13F87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768924" y="211223"/>
            <a:ext cx="4115772" cy="3054702"/>
          </a:xfrm>
          <a:prstGeom prst="rect">
            <a:avLst/>
          </a:prstGeom>
        </p:spPr>
      </p:pic>
      <p:pic>
        <p:nvPicPr>
          <p:cNvPr id="20" name="Рисунок 19" descr="Изображение выглядит как снимок экрана, круг, Графика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B8901ADD-7BE0-421B-B3B5-683EF4E5BA1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1835" y="1001185"/>
            <a:ext cx="2620430" cy="2620430"/>
          </a:xfrm>
          <a:prstGeom prst="rect">
            <a:avLst/>
          </a:prstGeom>
        </p:spPr>
      </p:pic>
      <p:pic>
        <p:nvPicPr>
          <p:cNvPr id="22" name="Рисунок 21" descr="Изображение выглядит как луна, Астрономический объект, круг, Небесное явление&#10;&#10;Автоматически созданное описание">
            <a:extLst>
              <a:ext uri="{FF2B5EF4-FFF2-40B4-BE49-F238E27FC236}">
                <a16:creationId xmlns:a16="http://schemas.microsoft.com/office/drawing/2014/main" id="{618BF334-2638-6FF1-F39E-22E432E2CE5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0" t="28543" r="25349" b="25406"/>
          <a:stretch/>
        </p:blipFill>
        <p:spPr>
          <a:xfrm>
            <a:off x="5420198" y="3601958"/>
            <a:ext cx="660723" cy="796307"/>
          </a:xfrm>
          <a:prstGeom prst="rect">
            <a:avLst/>
          </a:prstGeom>
        </p:spPr>
      </p:pic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C05A6BFE-7ECA-3F9C-7874-05FFD0CBF0C8}"/>
              </a:ext>
            </a:extLst>
          </p:cNvPr>
          <p:cNvSpPr/>
          <p:nvPr/>
        </p:nvSpPr>
        <p:spPr>
          <a:xfrm>
            <a:off x="348218" y="3293653"/>
            <a:ext cx="7712327" cy="224676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ru-RU" sz="2000" b="0" i="0" dirty="0">
                <a:solidFill>
                  <a:schemeClr val="bg1">
                    <a:lumMod val="75000"/>
                  </a:schemeClr>
                </a:solidFill>
                <a:effectLst/>
                <a:latin typeface="Roboto" panose="02000000000000000000" pitchFamily="2" charset="0"/>
              </a:rPr>
              <a:t>Модель представляет собой тетраэдр, в вершинам треугольника находятся шаровые неодимовые магниты, ребра тетраэдра представлены телескопическими трубками. Данная модель позволяет наглядно показывать изменение углов в тетраэдре при увеличение или уменьшении рёбер. Показывает зависимость изменения угловых значений данной фигуры, при изменении линейных значений рёбер. </a:t>
            </a:r>
            <a:endParaRPr lang="ru-RU" sz="2000" b="0" cap="none" spc="0" dirty="0">
              <a:ln w="0"/>
              <a:solidFill>
                <a:schemeClr val="bg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6" name="Рисунок 25" descr="Изображение выглядит как искусство, дизайн">
            <a:extLst>
              <a:ext uri="{FF2B5EF4-FFF2-40B4-BE49-F238E27FC236}">
                <a16:creationId xmlns:a16="http://schemas.microsoft.com/office/drawing/2014/main" id="{495FB387-D264-F63D-3A0E-A06CAF8C983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5417" y="4103796"/>
            <a:ext cx="3760370" cy="3760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09147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: скругленные углы 1">
            <a:extLst>
              <a:ext uri="{FF2B5EF4-FFF2-40B4-BE49-F238E27FC236}">
                <a16:creationId xmlns:a16="http://schemas.microsoft.com/office/drawing/2014/main" id="{5207792F-8EA8-753D-34C8-B2DFC6125938}"/>
              </a:ext>
            </a:extLst>
          </p:cNvPr>
          <p:cNvSpPr/>
          <p:nvPr/>
        </p:nvSpPr>
        <p:spPr>
          <a:xfrm>
            <a:off x="655618" y="1391377"/>
            <a:ext cx="5498152" cy="168227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3AD660EE-DC3A-84A7-9519-71C23D4B1F16}"/>
              </a:ext>
            </a:extLst>
          </p:cNvPr>
          <p:cNvSpPr/>
          <p:nvPr/>
        </p:nvSpPr>
        <p:spPr>
          <a:xfrm>
            <a:off x="617379" y="289143"/>
            <a:ext cx="542167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· Аналоги·</a:t>
            </a:r>
          </a:p>
        </p:txBody>
      </p:sp>
      <p:pic>
        <p:nvPicPr>
          <p:cNvPr id="10" name="Рисунок 9" descr="Изображение выглядит как пластик">
            <a:extLst>
              <a:ext uri="{FF2B5EF4-FFF2-40B4-BE49-F238E27FC236}">
                <a16:creationId xmlns:a16="http://schemas.microsoft.com/office/drawing/2014/main" id="{6BFAB3E0-38F7-F936-10A7-FF174E239E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8518" y="1035295"/>
            <a:ext cx="1980197" cy="2008413"/>
          </a:xfrm>
          <a:prstGeom prst="rect">
            <a:avLst/>
          </a:prstGeom>
        </p:spPr>
      </p:pic>
      <p:pic>
        <p:nvPicPr>
          <p:cNvPr id="12" name="Рисунок 11" descr="Изображение выглядит как детская площадка&#10;&#10;Автоматически созданное описание">
            <a:extLst>
              <a:ext uri="{FF2B5EF4-FFF2-40B4-BE49-F238E27FC236}">
                <a16:creationId xmlns:a16="http://schemas.microsoft.com/office/drawing/2014/main" id="{1115780F-A389-CF86-BFBC-EC3B643646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820" y="3433251"/>
            <a:ext cx="2574898" cy="2508876"/>
          </a:xfrm>
          <a:prstGeom prst="roundRect">
            <a:avLst/>
          </a:prstGeom>
        </p:spPr>
      </p:pic>
      <p:sp>
        <p:nvSpPr>
          <p:cNvPr id="17" name="Прямоугольник: скругленные углы 16">
            <a:extLst>
              <a:ext uri="{FF2B5EF4-FFF2-40B4-BE49-F238E27FC236}">
                <a16:creationId xmlns:a16="http://schemas.microsoft.com/office/drawing/2014/main" id="{648ED668-1A46-464F-DA3A-4B5000646A6D}"/>
              </a:ext>
            </a:extLst>
          </p:cNvPr>
          <p:cNvSpPr/>
          <p:nvPr/>
        </p:nvSpPr>
        <p:spPr>
          <a:xfrm>
            <a:off x="4067483" y="3613224"/>
            <a:ext cx="5106188" cy="185340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20" name="Рисунок 19" descr="Изображение выглядит как куб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242E668A-F08F-0FD2-3410-FA32EEDA65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5554" y="1574952"/>
            <a:ext cx="1265846" cy="1380625"/>
          </a:xfrm>
          <a:prstGeom prst="roundRect">
            <a:avLst/>
          </a:prstGeom>
        </p:spPr>
      </p:pic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632D51FA-170D-F2C4-A600-48AA69945F91}"/>
              </a:ext>
            </a:extLst>
          </p:cNvPr>
          <p:cNvSpPr/>
          <p:nvPr/>
        </p:nvSpPr>
        <p:spPr>
          <a:xfrm>
            <a:off x="742960" y="1700390"/>
            <a:ext cx="4882680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ru-RU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Аналогами являются всевозможные магнитные конструкторы</a:t>
            </a:r>
          </a:p>
        </p:txBody>
      </p:sp>
      <p:sp>
        <p:nvSpPr>
          <p:cNvPr id="22" name="Прямоугольник: скругленные углы 21">
            <a:extLst>
              <a:ext uri="{FF2B5EF4-FFF2-40B4-BE49-F238E27FC236}">
                <a16:creationId xmlns:a16="http://schemas.microsoft.com/office/drawing/2014/main" id="{057073C2-7003-9B34-197B-B7AFC3EB195C}"/>
              </a:ext>
            </a:extLst>
          </p:cNvPr>
          <p:cNvSpPr/>
          <p:nvPr/>
        </p:nvSpPr>
        <p:spPr>
          <a:xfrm>
            <a:off x="9173671" y="878186"/>
            <a:ext cx="2417970" cy="2274804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3" name="Рисунок 22" descr="Изображение выглядит как в помещении, оригами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24C8D770-AC32-5459-B883-1074F7D603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20" t="22056" r="14430" b="19904"/>
          <a:stretch/>
        </p:blipFill>
        <p:spPr>
          <a:xfrm>
            <a:off x="9031070" y="985030"/>
            <a:ext cx="2417970" cy="2346285"/>
          </a:xfrm>
          <a:prstGeom prst="roundRect">
            <a:avLst/>
          </a:prstGeom>
        </p:spPr>
      </p:pic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id="{3951A7E5-F301-6EB0-E75C-BA0EB6DE2902}"/>
              </a:ext>
            </a:extLst>
          </p:cNvPr>
          <p:cNvSpPr/>
          <p:nvPr/>
        </p:nvSpPr>
        <p:spPr>
          <a:xfrm>
            <a:off x="4435488" y="3999430"/>
            <a:ext cx="4106060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Еще разные пластмассовые модели</a:t>
            </a:r>
            <a:endParaRPr lang="ru-RU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37" name="Рисунок 36" descr="Изображение выглядит как треугольник, линия, астрономия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D6F7305E-B270-7435-05DB-5CDD4B7767C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1182" y="4057633"/>
            <a:ext cx="2020044" cy="2020044"/>
          </a:xfrm>
          <a:prstGeom prst="rect">
            <a:avLst/>
          </a:prstGeom>
        </p:spPr>
      </p:pic>
      <p:pic>
        <p:nvPicPr>
          <p:cNvPr id="39" name="Рисунок 38" descr="Изображение выглядит как линия, искусство, дизайн, астрономия&#10;&#10;Автоматически созданное описание">
            <a:extLst>
              <a:ext uri="{FF2B5EF4-FFF2-40B4-BE49-F238E27FC236}">
                <a16:creationId xmlns:a16="http://schemas.microsoft.com/office/drawing/2014/main" id="{52DE0495-92FC-5786-AF90-8C36121AA21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9103" y="3999430"/>
            <a:ext cx="3072897" cy="3072897"/>
          </a:xfrm>
          <a:prstGeom prst="rect">
            <a:avLst/>
          </a:prstGeom>
        </p:spPr>
      </p:pic>
      <p:pic>
        <p:nvPicPr>
          <p:cNvPr id="41" name="Рисунок 40" descr="Изображение выглядит как круг, снимок экрана, дизайн, астрономия&#10;&#10;Автоматически созданное описание">
            <a:extLst>
              <a:ext uri="{FF2B5EF4-FFF2-40B4-BE49-F238E27FC236}">
                <a16:creationId xmlns:a16="http://schemas.microsoft.com/office/drawing/2014/main" id="{80029BC2-DADA-21C0-2E1E-9269B8F64AB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473585" y="2039501"/>
            <a:ext cx="2030781" cy="1682276"/>
          </a:xfrm>
          <a:prstGeom prst="rect">
            <a:avLst/>
          </a:prstGeom>
        </p:spPr>
      </p:pic>
      <p:pic>
        <p:nvPicPr>
          <p:cNvPr id="43" name="Рисунок 42" descr="Изображение выглядит как снимок экрана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7AA2A152-856D-7669-AE46-ACDD263E03DB}"/>
              </a:ext>
            </a:extLst>
          </p:cNvPr>
          <p:cNvPicPr>
            <a:picLocks noChangeAspect="1"/>
          </p:cNvPicPr>
          <p:nvPr/>
        </p:nvPicPr>
        <p:blipFill>
          <a:blip r:embed="rId9">
            <a:duotone>
              <a:prstClr val="black"/>
              <a:schemeClr val="accent2">
                <a:lumMod val="5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325301">
            <a:off x="3482456" y="2763458"/>
            <a:ext cx="1768488" cy="1768488"/>
          </a:xfrm>
          <a:prstGeom prst="rect">
            <a:avLst/>
          </a:prstGeom>
        </p:spPr>
      </p:pic>
      <p:pic>
        <p:nvPicPr>
          <p:cNvPr id="45" name="Рисунок 44" descr="Изображение выглядит как снимок экрана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11FE4F36-EE19-7074-4485-76B1E66B68E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812803">
            <a:off x="8135977" y="-777049"/>
            <a:ext cx="2693406" cy="2693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9965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AEA9F9B0-89BF-1279-0AE8-4BDEB1402FD5}"/>
              </a:ext>
            </a:extLst>
          </p:cNvPr>
          <p:cNvSpPr/>
          <p:nvPr/>
        </p:nvSpPr>
        <p:spPr>
          <a:xfrm>
            <a:off x="687284" y="450377"/>
            <a:ext cx="4576894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4000" b="0" i="0" dirty="0">
                <a:solidFill>
                  <a:srgbClr val="000000"/>
                </a:solidFill>
                <a:effectLst/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· </a:t>
            </a:r>
            <a:r>
              <a:rPr lang="ru-RU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Ссылки</a:t>
            </a:r>
            <a:r>
              <a:rPr lang="ru-RU" sz="4000" b="0" i="0" dirty="0">
                <a:solidFill>
                  <a:srgbClr val="000000"/>
                </a:solidFill>
                <a:effectLst/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 ·</a:t>
            </a:r>
            <a:endParaRPr lang="ru-RU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dobe Fangsong Std R" panose="02020400000000000000" pitchFamily="18" charset="-128"/>
              <a:ea typeface="Adobe Fangsong Std R" panose="02020400000000000000" pitchFamily="18" charset="-128"/>
            </a:endParaRPr>
          </a:p>
        </p:txBody>
      </p:sp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2351A3C3-0CA9-29CF-FD55-E02BE254CB00}"/>
              </a:ext>
            </a:extLst>
          </p:cNvPr>
          <p:cNvSpPr/>
          <p:nvPr/>
        </p:nvSpPr>
        <p:spPr>
          <a:xfrm>
            <a:off x="1008668" y="1395167"/>
            <a:ext cx="1414021" cy="39592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B7C396CE-BF08-7304-81D1-5EF11FACDF4C}"/>
              </a:ext>
            </a:extLst>
          </p:cNvPr>
          <p:cNvSpPr/>
          <p:nvPr/>
        </p:nvSpPr>
        <p:spPr>
          <a:xfrm>
            <a:off x="1115641" y="1390983"/>
            <a:ext cx="1156086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Аналоги</a:t>
            </a:r>
            <a:r>
              <a:rPr lang="en-U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:</a:t>
            </a:r>
            <a:endParaRPr lang="ru-RU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A456B0F2-482D-2D10-7209-8BE0DE458B4A}"/>
              </a:ext>
            </a:extLst>
          </p:cNvPr>
          <p:cNvSpPr/>
          <p:nvPr/>
        </p:nvSpPr>
        <p:spPr>
          <a:xfrm>
            <a:off x="216460" y="1883855"/>
            <a:ext cx="7032065" cy="501675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linkClick r:id="rId2"/>
              </a:rPr>
              <a:t>https://proxy.geekclass.ru/service/hvtrs8%2F-oxol.pu-t-q%60ZT1uk</a:t>
            </a:r>
            <a:endParaRPr lang="ru-RU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linkClick r:id="rId3"/>
              </a:rPr>
              <a:t>https://proxy.geekclass.ru/service/hvtrs8%2F-oxol.pu-t-0n9IRhw</a:t>
            </a:r>
            <a:endParaRPr lang="ru-RU" sz="2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linkClick r:id="rId4"/>
              </a:rPr>
              <a:t>https://proxy.geekclass.ru/service/hvtrs8%2F-ycnfez</a:t>
            </a:r>
            <a:r>
              <a:rPr lang="en-U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.</a:t>
            </a:r>
            <a:endParaRPr lang="ru-RU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sz="1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u-ppofuatq%2Fmfdep%2F%3BHUQ5_kLXTaXW7vHra0LMA%3Dtgxv%3D'D2%25%40A'D2%25%400'D2%25%40D'D3%25%3A1'D2%25%408'D3%25%3A0'D3%25%3A3'D2%25%40A'D3%25%3A2'D2%25%40E'D3%25%3A0)%25F1'83%2B'D2%25%40C'D2%25%400'D2%25%403'D2%25%40D'D2%25%408'D3%25%3A2'D2%25%40D'D3%25%3AB'D2%25%40C)%25F1'8%3A%25F0'B2%25F1'82%25F0'B%3A%25F0'BC%25F0'B2%25F0'BA%25F0'B%3A%26ps%3FeHxTkpuxmiA%5BxU0%7ByVirLHyWt2zFZL_NlmgRreqKisw2jnFCBWXD9%3B9%2Fi%7BAo8fqdc155zpfm42s%60lcu3uXFG9d5DKkzMUhrTA%3BbQz7U%7B5%40RFQcBI0ZcKIAcGcaEju1tAGI-0sQrovrfkE%5B1a5maXdtculSlKBQs%3AKqAGCm57-41aF%5Bbl8Om%7B6u9l0wUJYxtDXTv5UZop_QzTSleD8U7Lt0E%3AwEl1vGVcz5zkHZkscs6onhUvXFjHSvcVxXFVx34nBPcxpAJGRaFnhFHC8%7BfdU%2Fu1o3ypMn10MXr314bJQ%3A2OPsewz5CDSUvinXaOb47abKLNou3DhMfTwUM%40ytM%7BE%40er2aDxr2mJ1kw7wK3FvlEXov5NqiIMqJXK4qn%407XrNXUzrk%3B90sQuhHMXV4N8%60IWoKBcL%3BK2-Tm%7BUcxflzO%5BO%60uaPhG4y%5DR7WtlGHOaJEKBIASnCjM7eZlPJX%3BZjLZaxKHxoM%5DrSEn_U8eDuMAjAIiW%40uWqulu1LC3TLWkg6Fnt7rOO%5BVc5PvjEEI%401OL%40SN6nwIBm6eYky%5DrWIebaWSus2KcSt37wNwnxRQeuF6HP166jfu44bFV%5DbrFV0%2FE681HmanKgVIm7l2y7HIMJlZETPsk%5B8gK16Lc472HxOE1eBaJ%3BR%7BKaXr3R1R3ActWwNPpLoiteG5qJRhc%5BvQhUZkA4V3ERJSoWaofgOFqd_%7Bn%2FAOG%5Bvkw'2A%26nr%3F233%24ppofuat%5Dvkeu%3Dkfpaoe%24uvm%5Dsmupcg_qepvkcg%3Dqhcrg%26rapelt%2Frgqkd%3F1507762406902552-33%3B7367568260374081-%60analcgr%2Fl5lgvglgr%2Fkwbp-%7Bp%2Fvna%2F179%2FBCL%2F512%3B</a:t>
            </a:r>
            <a:endParaRPr lang="ru-RU" sz="12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754466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 descr="Изображение выглядит как шляпа, текст, рисунок, графическая вставка&#10;&#10;Автоматически созданное описание">
            <a:extLst>
              <a:ext uri="{FF2B5EF4-FFF2-40B4-BE49-F238E27FC236}">
                <a16:creationId xmlns:a16="http://schemas.microsoft.com/office/drawing/2014/main" id="{67FBE9A5-2EC7-7F46-DAA5-F74BA1640B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73" t="-12082" r="1273" b="12082"/>
          <a:stretch/>
        </p:blipFill>
        <p:spPr>
          <a:xfrm>
            <a:off x="1891645" y="257430"/>
            <a:ext cx="8704083" cy="6519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86258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260</TotalTime>
  <Words>332</Words>
  <Application>Microsoft Office PowerPoint</Application>
  <PresentationFormat>Широкоэкранный</PresentationFormat>
  <Paragraphs>17</Paragraphs>
  <Slides>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2" baseType="lpstr">
      <vt:lpstr>Adobe Fangsong Std R</vt:lpstr>
      <vt:lpstr>Arial</vt:lpstr>
      <vt:lpstr>Calibri</vt:lpstr>
      <vt:lpstr>Calibri Light</vt:lpstr>
      <vt:lpstr>Roboto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Ученик 053 Корп.11</dc:creator>
  <cp:lastModifiedBy>Ученик 053 Корп.11</cp:lastModifiedBy>
  <cp:revision>2</cp:revision>
  <dcterms:created xsi:type="dcterms:W3CDTF">2024-01-20T08:23:36Z</dcterms:created>
  <dcterms:modified xsi:type="dcterms:W3CDTF">2024-01-20T12:43:48Z</dcterms:modified>
</cp:coreProperties>
</file>

<file path=docProps/thumbnail.jpeg>
</file>